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57" r:id="rId3"/>
    <p:sldId id="258" r:id="rId4"/>
    <p:sldId id="259" r:id="rId5"/>
    <p:sldId id="261" r:id="rId6"/>
    <p:sldId id="260" r:id="rId7"/>
    <p:sldId id="269" r:id="rId8"/>
    <p:sldId id="267" r:id="rId9"/>
    <p:sldId id="268" r:id="rId10"/>
    <p:sldId id="270" r:id="rId11"/>
    <p:sldId id="262" r:id="rId12"/>
    <p:sldId id="263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19" autoAdjust="0"/>
  </p:normalViewPr>
  <p:slideViewPr>
    <p:cSldViewPr>
      <p:cViewPr varScale="1">
        <p:scale>
          <a:sx n="61" d="100"/>
          <a:sy n="61" d="100"/>
        </p:scale>
        <p:origin x="-1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AB8ED-0B56-4D21-B936-80E9367942A2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72307-5A5E-4868-B77C-F9125379C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8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72307-5A5E-4868-B77C-F9125379CD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62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72307-5A5E-4868-B77C-F9125379CD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05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A86B-D39F-4D1E-9575-0C4C319DDA4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D40A-8CB2-43EF-A2C3-76342F2A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96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A86B-D39F-4D1E-9575-0C4C319DDA4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D40A-8CB2-43EF-A2C3-76342F2A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1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A86B-D39F-4D1E-9575-0C4C319DDA4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D40A-8CB2-43EF-A2C3-76342F2A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A86B-D39F-4D1E-9575-0C4C319DDA4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D40A-8CB2-43EF-A2C3-76342F2A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4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A86B-D39F-4D1E-9575-0C4C319DDA4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D40A-8CB2-43EF-A2C3-76342F2A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8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A86B-D39F-4D1E-9575-0C4C319DDA4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D40A-8CB2-43EF-A2C3-76342F2A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3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A86B-D39F-4D1E-9575-0C4C319DDA4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D40A-8CB2-43EF-A2C3-76342F2A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A86B-D39F-4D1E-9575-0C4C319DDA4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D40A-8CB2-43EF-A2C3-76342F2A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A86B-D39F-4D1E-9575-0C4C319DDA4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D40A-8CB2-43EF-A2C3-76342F2A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8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A86B-D39F-4D1E-9575-0C4C319DDA4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D40A-8CB2-43EF-A2C3-76342F2A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0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A86B-D39F-4D1E-9575-0C4C319DDA4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D40A-8CB2-43EF-A2C3-76342F2A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5A86B-D39F-4D1E-9575-0C4C319DDA4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4D40A-8CB2-43EF-A2C3-76342F2AA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4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217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33600" y="6107668"/>
            <a:ext cx="57486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 dirty="0">
                <a:solidFill>
                  <a:srgbClr val="FF0000"/>
                </a:solidFill>
              </a:rPr>
              <a:t>সবাইকে সু-স্বাগতম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5538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52400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F0"/>
                </a:solidFill>
              </a:rPr>
              <a:t>ক্ষতিকর দিক </a:t>
            </a:r>
            <a:endParaRPr lang="en-US" sz="80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</a:rPr>
              <a:t>১। অপব্যয়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bn-BD" sz="4400" dirty="0">
                <a:solidFill>
                  <a:srgbClr val="FF0000"/>
                </a:solidFill>
              </a:rPr>
              <a:t>( অর্থ,সময়, শ্রম ) </a:t>
            </a:r>
            <a:endParaRPr lang="bn-BD" sz="4400" dirty="0" smtClean="0">
              <a:solidFill>
                <a:srgbClr val="FF0000"/>
              </a:solidFill>
            </a:endParaRPr>
          </a:p>
          <a:p>
            <a:r>
              <a:rPr lang="bn-BD" sz="4400" dirty="0" smtClean="0">
                <a:solidFill>
                  <a:srgbClr val="FF0000"/>
                </a:solidFill>
              </a:rPr>
              <a:t>২। নিজের, পরিবারের, সমাজের ক্ষতি</a:t>
            </a:r>
          </a:p>
          <a:p>
            <a:r>
              <a:rPr lang="bn-BD" sz="4400" dirty="0" smtClean="0">
                <a:solidFill>
                  <a:srgbClr val="FF0000"/>
                </a:solidFill>
              </a:rPr>
              <a:t>৩। অপরাধ প্রবণতা বেড়ে যায়। </a:t>
            </a:r>
            <a:endParaRPr lang="en-US" sz="4400" dirty="0" smtClean="0">
              <a:solidFill>
                <a:srgbClr val="FF0000"/>
              </a:solidFill>
            </a:endParaRPr>
          </a:p>
          <a:p>
            <a:r>
              <a:rPr lang="bn-BD" sz="4400" dirty="0" smtClean="0">
                <a:solidFill>
                  <a:srgbClr val="FF0000"/>
                </a:solidFill>
              </a:rPr>
              <a:t>৪</a:t>
            </a:r>
            <a:r>
              <a:rPr lang="bn-BD" sz="4400" dirty="0">
                <a:solidFill>
                  <a:srgbClr val="FF0000"/>
                </a:solidFill>
              </a:rPr>
              <a:t>। পরিবেশ নষ্ট করে। </a:t>
            </a:r>
          </a:p>
          <a:p>
            <a:r>
              <a:rPr lang="bn-BD" sz="4400" dirty="0">
                <a:solidFill>
                  <a:srgbClr val="FF0000"/>
                </a:solidFill>
              </a:rPr>
              <a:t>৫। মানুষ মারা যায়। </a:t>
            </a:r>
            <a:endParaRPr lang="en-US" sz="4400" dirty="0">
              <a:solidFill>
                <a:srgbClr val="FF0000"/>
              </a:solidFill>
            </a:endParaRPr>
          </a:p>
          <a:p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8153400" y="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দলীয় কাজ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288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53400" y="304800"/>
            <a:ext cx="9906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50"/>
                </a:solidFill>
              </a:rPr>
              <a:t>ধূ</a:t>
            </a:r>
          </a:p>
          <a:p>
            <a:r>
              <a:rPr lang="bn-BD" sz="4800" dirty="0" smtClean="0">
                <a:solidFill>
                  <a:srgbClr val="00B050"/>
                </a:solidFill>
              </a:rPr>
              <a:t>ম</a:t>
            </a:r>
          </a:p>
          <a:p>
            <a:r>
              <a:rPr lang="bn-BD" sz="4800" dirty="0" smtClean="0">
                <a:solidFill>
                  <a:srgbClr val="00B050"/>
                </a:solidFill>
              </a:rPr>
              <a:t>পা</a:t>
            </a:r>
          </a:p>
          <a:p>
            <a:r>
              <a:rPr lang="bn-BD" sz="4800" dirty="0" smtClean="0">
                <a:solidFill>
                  <a:srgbClr val="00B050"/>
                </a:solidFill>
              </a:rPr>
              <a:t>ন</a:t>
            </a:r>
          </a:p>
          <a:p>
            <a:r>
              <a:rPr lang="bn-BD" sz="4800" dirty="0" smtClean="0">
                <a:solidFill>
                  <a:srgbClr val="00B050"/>
                </a:solidFill>
              </a:rPr>
              <a:t>কে না </a:t>
            </a:r>
          </a:p>
          <a:p>
            <a:r>
              <a:rPr lang="bn-BD" sz="4800" dirty="0" smtClean="0">
                <a:solidFill>
                  <a:srgbClr val="00B050"/>
                </a:solidFill>
              </a:rPr>
              <a:t>ব </a:t>
            </a:r>
          </a:p>
          <a:p>
            <a:r>
              <a:rPr lang="bn-BD" sz="4800" dirty="0" smtClean="0">
                <a:solidFill>
                  <a:srgbClr val="00B050"/>
                </a:solidFill>
              </a:rPr>
              <a:t>লু</a:t>
            </a:r>
          </a:p>
          <a:p>
            <a:r>
              <a:rPr lang="bn-BD" sz="4800" dirty="0" smtClean="0">
                <a:solidFill>
                  <a:srgbClr val="00B050"/>
                </a:solidFill>
              </a:rPr>
              <a:t>ন </a:t>
            </a:r>
            <a:endParaRPr lang="en-US" sz="4800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03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752600" y="228600"/>
            <a:ext cx="5486400" cy="1905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solidFill>
                  <a:srgbClr val="FF0000"/>
                </a:solidFill>
              </a:rPr>
              <a:t>মূল্যায়ন </a:t>
            </a:r>
            <a:endParaRPr lang="en-US" sz="115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967335"/>
            <a:ext cx="9525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>
                <a:solidFill>
                  <a:srgbClr val="00B050"/>
                </a:solidFill>
              </a:rPr>
              <a:t>১। </a:t>
            </a:r>
            <a:r>
              <a:rPr lang="bn-BD" sz="4400" dirty="0" smtClean="0">
                <a:solidFill>
                  <a:srgbClr val="00B050"/>
                </a:solidFill>
              </a:rPr>
              <a:t>ধূমপান শারীরিক কি ক্ষতি করে</a:t>
            </a:r>
            <a:r>
              <a:rPr lang="en-US" sz="4400" dirty="0">
                <a:solidFill>
                  <a:srgbClr val="00B050"/>
                </a:solidFill>
              </a:rPr>
              <a:t>?</a:t>
            </a:r>
            <a:r>
              <a:rPr lang="bn-BD" sz="4400" dirty="0" smtClean="0">
                <a:solidFill>
                  <a:srgbClr val="00B050"/>
                </a:solidFill>
              </a:rPr>
              <a:t> </a:t>
            </a:r>
            <a:endParaRPr lang="bn-BD" sz="4400" dirty="0">
              <a:solidFill>
                <a:srgbClr val="00B050"/>
              </a:solidFill>
            </a:endParaRPr>
          </a:p>
          <a:p>
            <a:r>
              <a:rPr lang="bn-BD" sz="4400" dirty="0">
                <a:solidFill>
                  <a:srgbClr val="00B050"/>
                </a:solidFill>
              </a:rPr>
              <a:t>২। ধূমপান </a:t>
            </a:r>
            <a:r>
              <a:rPr lang="bn-BD" sz="4400" dirty="0" smtClean="0">
                <a:solidFill>
                  <a:srgbClr val="00B050"/>
                </a:solidFill>
              </a:rPr>
              <a:t>পরিবারে </a:t>
            </a:r>
            <a:r>
              <a:rPr lang="bn-BD" sz="4400" dirty="0">
                <a:solidFill>
                  <a:srgbClr val="00B050"/>
                </a:solidFill>
              </a:rPr>
              <a:t>কি ক্ষতি করে? </a:t>
            </a:r>
          </a:p>
          <a:p>
            <a:r>
              <a:rPr lang="bn-BD" sz="4400" dirty="0">
                <a:solidFill>
                  <a:srgbClr val="00B050"/>
                </a:solidFill>
              </a:rPr>
              <a:t>৩</a:t>
            </a:r>
            <a:r>
              <a:rPr lang="bn-BD" sz="4400" dirty="0" smtClean="0">
                <a:solidFill>
                  <a:srgbClr val="00B050"/>
                </a:solidFill>
              </a:rPr>
              <a:t>।ধূমপানের </a:t>
            </a:r>
            <a:r>
              <a:rPr lang="bn-BD" sz="4400" dirty="0" smtClean="0">
                <a:solidFill>
                  <a:srgbClr val="00B050"/>
                </a:solidFill>
              </a:rPr>
              <a:t>সাবধান </a:t>
            </a:r>
            <a:r>
              <a:rPr lang="bn-BD" sz="4400" dirty="0" smtClean="0">
                <a:solidFill>
                  <a:srgbClr val="00B050"/>
                </a:solidFill>
              </a:rPr>
              <a:t>করণ </a:t>
            </a:r>
            <a:r>
              <a:rPr lang="bn-BD" sz="4400" dirty="0" smtClean="0">
                <a:solidFill>
                  <a:srgbClr val="00B050"/>
                </a:solidFill>
              </a:rPr>
              <a:t>শ্লোগান কি?</a:t>
            </a:r>
          </a:p>
          <a:p>
            <a:r>
              <a:rPr lang="bn-BD" sz="4400" dirty="0" smtClean="0">
                <a:solidFill>
                  <a:srgbClr val="00B050"/>
                </a:solidFill>
              </a:rPr>
              <a:t>৪। অপব্যয়কারীরা কার ভাই?   </a:t>
            </a:r>
            <a:endParaRPr lang="bn-BD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93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057400" y="304800"/>
            <a:ext cx="5638800" cy="18933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002060"/>
                </a:solidFill>
              </a:rPr>
              <a:t>বাড়ির কাজ </a:t>
            </a:r>
            <a:endParaRPr lang="en-US" sz="66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895600"/>
            <a:ext cx="899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#  </a:t>
            </a:r>
            <a:r>
              <a:rPr lang="bn-BD" sz="4000" dirty="0" smtClean="0"/>
              <a:t>রনি </a:t>
            </a:r>
            <a:r>
              <a:rPr lang="bn-BD" sz="4000" dirty="0" smtClean="0"/>
              <a:t>নবম শ্রেনির ছাত্র। তোমার প্রতিবেশী। তার বন্ধুর প্ররোচনায় সে এখন ধূমপায়ী।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4953000"/>
            <a:ext cx="9220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</a:rPr>
              <a:t>১। তুমি কিভাবে রনিকে ধূমপান থেকে বিরত রাখবে? 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56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1600200"/>
            <a:ext cx="91440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9900" dirty="0">
                <a:solidFill>
                  <a:srgbClr val="00B050"/>
                </a:solidFill>
              </a:rPr>
              <a:t>ধন্যবাদ</a:t>
            </a:r>
            <a:r>
              <a:rPr lang="bn-BD" sz="13800" dirty="0">
                <a:solidFill>
                  <a:srgbClr val="00B050"/>
                </a:solidFill>
              </a:rPr>
              <a:t> </a:t>
            </a:r>
            <a:endParaRPr lang="en-US" sz="13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89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2738497"/>
            <a:ext cx="434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মোঃ আব্দুর রব</a:t>
            </a:r>
          </a:p>
          <a:p>
            <a:r>
              <a:rPr lang="bn-BD" sz="3200" dirty="0" smtClean="0"/>
              <a:t>সহকারী শিক্ষক</a:t>
            </a:r>
          </a:p>
          <a:p>
            <a:r>
              <a:rPr lang="bn-BD" sz="3200" dirty="0" smtClean="0"/>
              <a:t>সেন্ট্রাল গার্লস হাই স্কুল, পাবনা</a:t>
            </a:r>
            <a:r>
              <a:rPr lang="bn-BD" dirty="0" smtClean="0"/>
              <a:t>।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743200"/>
            <a:ext cx="434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শ্রে</a:t>
            </a:r>
            <a:r>
              <a:rPr lang="bn-BD" sz="3200" dirty="0" smtClean="0"/>
              <a:t>নিঃ </a:t>
            </a:r>
            <a:r>
              <a:rPr lang="bn-BD" sz="3200" dirty="0" smtClean="0"/>
              <a:t>ষষ্ঠ  </a:t>
            </a:r>
          </a:p>
          <a:p>
            <a:r>
              <a:rPr lang="bn-BD" sz="3200" dirty="0" smtClean="0"/>
              <a:t>বিষয়ঃ ইসলাম ও</a:t>
            </a:r>
          </a:p>
          <a:p>
            <a:r>
              <a:rPr lang="bn-BD" sz="3200" dirty="0"/>
              <a:t> </a:t>
            </a:r>
            <a:r>
              <a:rPr lang="bn-BD" sz="3200" dirty="0" smtClean="0"/>
              <a:t>       নৈতিক </a:t>
            </a:r>
            <a:r>
              <a:rPr lang="bn-BD" sz="3200" dirty="0"/>
              <a:t>শিক্ষা</a:t>
            </a:r>
            <a:endParaRPr lang="bn-BD" sz="3200" dirty="0" smtClean="0"/>
          </a:p>
          <a:p>
            <a:r>
              <a:rPr lang="bn-BD" sz="3200" dirty="0" smtClean="0"/>
              <a:t>বিশেষ পাঠঃ </a:t>
            </a:r>
            <a:r>
              <a:rPr lang="bn-BD" sz="3200" dirty="0" smtClean="0"/>
              <a:t>আখলাকে</a:t>
            </a:r>
          </a:p>
          <a:p>
            <a:r>
              <a:rPr lang="bn-BD" sz="3200" dirty="0"/>
              <a:t> </a:t>
            </a:r>
            <a:r>
              <a:rPr lang="bn-BD" sz="3200" dirty="0" smtClean="0"/>
              <a:t>              </a:t>
            </a:r>
            <a:r>
              <a:rPr lang="bn-BD" sz="3200" dirty="0" smtClean="0"/>
              <a:t>যামিমা</a:t>
            </a:r>
            <a:endParaRPr lang="bn-BD" sz="3200" dirty="0" smtClean="0"/>
          </a:p>
        </p:txBody>
      </p:sp>
      <p:sp>
        <p:nvSpPr>
          <p:cNvPr id="2" name="Oval 1"/>
          <p:cNvSpPr/>
          <p:nvPr/>
        </p:nvSpPr>
        <p:spPr>
          <a:xfrm>
            <a:off x="1981200" y="457200"/>
            <a:ext cx="53340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0000"/>
                </a:solidFill>
              </a:rPr>
              <a:t>পরিচিতি 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92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092"/>
            <a:ext cx="90678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67600" y="625858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F0"/>
                </a:solidFill>
              </a:rPr>
              <a:t>ধূমপান  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80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0200" y="533400"/>
            <a:ext cx="5638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2060"/>
                </a:solidFill>
              </a:rPr>
              <a:t>পাঠ শিরোনাম 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788890"/>
            <a:ext cx="9144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00B050"/>
                </a:solidFill>
              </a:rPr>
              <a:t>“ ধূমপান ”</a:t>
            </a:r>
            <a:r>
              <a:rPr lang="bn-BD" sz="19900" dirty="0" smtClean="0">
                <a:solidFill>
                  <a:srgbClr val="00B050"/>
                </a:solidFill>
              </a:rPr>
              <a:t>  </a:t>
            </a:r>
            <a:endParaRPr lang="bn-BD" sz="199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6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00B0F0"/>
                </a:solidFill>
              </a:rPr>
              <a:t>শিখনফল 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4400" dirty="0" smtClean="0"/>
              <a:t>       এই পাঠ শেষে শিক্ষার্থী-</a:t>
            </a:r>
          </a:p>
          <a:p>
            <a:pPr marL="0" indent="0">
              <a:buNone/>
            </a:pPr>
            <a:r>
              <a:rPr lang="bn-BD" sz="3600" dirty="0" smtClean="0">
                <a:solidFill>
                  <a:srgbClr val="FF0000"/>
                </a:solidFill>
              </a:rPr>
              <a:t>#  </a:t>
            </a:r>
            <a:r>
              <a:rPr lang="en-US" sz="3600" dirty="0" smtClean="0">
                <a:solidFill>
                  <a:srgbClr val="FF0000"/>
                </a:solidFill>
              </a:rPr>
              <a:t>“ </a:t>
            </a:r>
            <a:r>
              <a:rPr lang="bn-BD" sz="3600" dirty="0" smtClean="0">
                <a:solidFill>
                  <a:srgbClr val="FF0000"/>
                </a:solidFill>
              </a:rPr>
              <a:t>ধুমপান</a:t>
            </a:r>
            <a:r>
              <a:rPr lang="en-US" sz="3600" dirty="0" smtClean="0">
                <a:solidFill>
                  <a:srgbClr val="FF0000"/>
                </a:solidFill>
              </a:rPr>
              <a:t>’’</a:t>
            </a:r>
            <a:r>
              <a:rPr lang="bn-BD" sz="3600" dirty="0" smtClean="0">
                <a:solidFill>
                  <a:srgbClr val="FF0000"/>
                </a:solidFill>
              </a:rPr>
              <a:t> কি বলতে পারবে</a:t>
            </a:r>
          </a:p>
          <a:p>
            <a:pPr marL="0" indent="0">
              <a:buNone/>
            </a:pPr>
            <a:r>
              <a:rPr lang="bn-BD" sz="3600" dirty="0" smtClean="0">
                <a:solidFill>
                  <a:srgbClr val="92D050"/>
                </a:solidFill>
              </a:rPr>
              <a:t># ধূমপানের ক্ষতিকর দিকগুলি লিখতে পারবে</a:t>
            </a:r>
          </a:p>
          <a:p>
            <a:pPr marL="0" indent="0">
              <a:buNone/>
            </a:pPr>
            <a:r>
              <a:rPr lang="bn-BD" sz="3600" dirty="0" smtClean="0">
                <a:solidFill>
                  <a:srgbClr val="002060"/>
                </a:solidFill>
              </a:rPr>
              <a:t># </a:t>
            </a:r>
            <a:r>
              <a:rPr lang="bn-BD" sz="3600" dirty="0" smtClean="0">
                <a:solidFill>
                  <a:srgbClr val="00B0F0"/>
                </a:solidFill>
              </a:rPr>
              <a:t> ধূমপান প্রতিরোধের উপায়গুলি ব্যাখ্যা করতে পারবে</a:t>
            </a:r>
            <a:r>
              <a:rPr lang="bn-BD" sz="3600" dirty="0" smtClean="0">
                <a:solidFill>
                  <a:srgbClr val="92D050"/>
                </a:solidFill>
              </a:rPr>
              <a:t>।  </a:t>
            </a:r>
            <a:endParaRPr lang="bn-BD" sz="3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r>
              <a:rPr lang="bn-BD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5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8737" y="0"/>
            <a:ext cx="10173100" cy="726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21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2-Point Star 2"/>
          <p:cNvSpPr/>
          <p:nvPr/>
        </p:nvSpPr>
        <p:spPr>
          <a:xfrm>
            <a:off x="2286000" y="838200"/>
            <a:ext cx="4419600" cy="4636532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ধূমপান জনিত স্বাস্থ্য ঝুকি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932105"/>
            <a:ext cx="2988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</a:rPr>
              <a:t>পেশীতন্ত্রের সমস্যা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9400" y="1524000"/>
            <a:ext cx="3162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</a:rPr>
              <a:t>দাঁতের মাড়ি ক্ষয়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9400" y="2971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70C0"/>
                </a:solidFill>
              </a:rPr>
              <a:t>নিঃশ্বাসে</a:t>
            </a:r>
            <a:r>
              <a:rPr lang="bn-BD" dirty="0" smtClean="0">
                <a:solidFill>
                  <a:srgbClr val="0070C0"/>
                </a:solidFill>
              </a:rPr>
              <a:t> </a:t>
            </a:r>
            <a:r>
              <a:rPr lang="bn-BD" dirty="0">
                <a:solidFill>
                  <a:srgbClr val="0070C0"/>
                </a:solidFill>
              </a:rPr>
              <a:t> </a:t>
            </a:r>
            <a:r>
              <a:rPr lang="bn-BD" dirty="0" smtClean="0"/>
              <a:t>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41910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2060"/>
                </a:solidFill>
              </a:rPr>
              <a:t>বাত জনিত সমস্যা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5040868"/>
            <a:ext cx="3048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</a:rPr>
              <a:t>ক্যান্সার-</a:t>
            </a:r>
            <a:r>
              <a:rPr lang="bn-BD" dirty="0" smtClean="0"/>
              <a:t>                                            </a:t>
            </a:r>
            <a:r>
              <a:rPr lang="bn-BD" sz="2400" dirty="0" smtClean="0"/>
              <a:t>ফুসফুস , মুখ, কিডনি     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734050" y="76200"/>
            <a:ext cx="3409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</a:rPr>
              <a:t>দৃষ্টি শক্তিহানী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447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হার্ট এ্যটার্ক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85635"/>
            <a:ext cx="50863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শ্বাস যন্ত্রের সমস্যা, হাই ব্লাড প্রেসার, ব্রেণ  স্ট্রোক, </a:t>
            </a:r>
            <a:r>
              <a:rPr lang="bn-BD" sz="2800" dirty="0" smtClean="0">
                <a:solidFill>
                  <a:srgbClr val="FF0000"/>
                </a:solidFill>
              </a:rPr>
              <a:t>রক্ত সঞালন সমস্যা,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8814" y="2910244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/>
              <a:t>এ্যজমা </a:t>
            </a:r>
            <a:endParaRPr lang="en-US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52399" y="4038600"/>
            <a:ext cx="2390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আলসার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57480" y="5225534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ব্রঙ্কাইটিস 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2209800" y="6150114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</a:rPr>
              <a:t>জন্মদান ক্ষমতা হ্রাস </a:t>
            </a:r>
            <a:endParaRPr lang="en-US" sz="4000" dirty="0">
              <a:solidFill>
                <a:srgbClr val="00B050"/>
              </a:solidFill>
            </a:endParaRPr>
          </a:p>
        </p:txBody>
      </p:sp>
      <p:cxnSp>
        <p:nvCxnSpPr>
          <p:cNvPr id="18" name="Straight Arrow Connector 17"/>
          <p:cNvCxnSpPr>
            <a:stCxn id="3" idx="10"/>
          </p:cNvCxnSpPr>
          <p:nvPr/>
        </p:nvCxnSpPr>
        <p:spPr>
          <a:xfrm flipV="1">
            <a:off x="4495800" y="533400"/>
            <a:ext cx="11811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" idx="9"/>
          </p:cNvCxnSpPr>
          <p:nvPr/>
        </p:nvCxnSpPr>
        <p:spPr>
          <a:xfrm flipH="1" flipV="1">
            <a:off x="2819400" y="685800"/>
            <a:ext cx="571500" cy="4629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1981201" y="1739051"/>
            <a:ext cx="757627" cy="3352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" idx="11"/>
          </p:cNvCxnSpPr>
          <p:nvPr/>
        </p:nvCxnSpPr>
        <p:spPr>
          <a:xfrm>
            <a:off x="5600700" y="1148789"/>
            <a:ext cx="571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" idx="0"/>
          </p:cNvCxnSpPr>
          <p:nvPr/>
        </p:nvCxnSpPr>
        <p:spPr>
          <a:xfrm flipV="1">
            <a:off x="6409543" y="1812667"/>
            <a:ext cx="296057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" idx="4"/>
            <a:endCxn id="16" idx="0"/>
          </p:cNvCxnSpPr>
          <p:nvPr/>
        </p:nvCxnSpPr>
        <p:spPr>
          <a:xfrm>
            <a:off x="4495800" y="5474732"/>
            <a:ext cx="0" cy="675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" idx="3"/>
          </p:cNvCxnSpPr>
          <p:nvPr/>
        </p:nvCxnSpPr>
        <p:spPr>
          <a:xfrm>
            <a:off x="5600700" y="5164143"/>
            <a:ext cx="419100" cy="61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3" idx="5"/>
          </p:cNvCxnSpPr>
          <p:nvPr/>
        </p:nvCxnSpPr>
        <p:spPr>
          <a:xfrm flipH="1">
            <a:off x="2738828" y="5164143"/>
            <a:ext cx="652072" cy="169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4" idx="3"/>
          </p:cNvCxnSpPr>
          <p:nvPr/>
        </p:nvCxnSpPr>
        <p:spPr>
          <a:xfrm flipH="1">
            <a:off x="1828800" y="4361766"/>
            <a:ext cx="714374" cy="6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1828800" y="3233409"/>
            <a:ext cx="53121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54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152"/>
            <a:ext cx="9144000" cy="60167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5943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  </a:t>
            </a:r>
            <a:r>
              <a:rPr lang="bn-BD" sz="4800" dirty="0" smtClean="0">
                <a:solidFill>
                  <a:srgbClr val="0070C0"/>
                </a:solidFill>
              </a:rPr>
              <a:t>মানব দেহে ধূমপানের প্রভাব 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52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1"/>
            <a:ext cx="9144000" cy="60198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943600"/>
            <a:ext cx="944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সাবধানঃ সিগারেট স্ট্রোক ও হার্ট এ্যটাকের কারন</a:t>
            </a:r>
            <a:r>
              <a:rPr lang="bn-BD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24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228</Words>
  <Application>Microsoft Office PowerPoint</Application>
  <PresentationFormat>On-screen Show (4:3)</PresentationFormat>
  <Paragraphs>61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শিখনফল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 Technology</dc:creator>
  <cp:lastModifiedBy>TR Technology</cp:lastModifiedBy>
  <cp:revision>84</cp:revision>
  <dcterms:created xsi:type="dcterms:W3CDTF">2014-10-30T06:41:03Z</dcterms:created>
  <dcterms:modified xsi:type="dcterms:W3CDTF">2014-11-09T09:24:40Z</dcterms:modified>
</cp:coreProperties>
</file>